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61" r:id="rId5"/>
    <p:sldId id="262" r:id="rId6"/>
    <p:sldId id="260" r:id="rId7"/>
    <p:sldId id="259" r:id="rId8"/>
    <p:sldId id="263" r:id="rId9"/>
    <p:sldId id="264" r:id="rId10"/>
    <p:sldId id="265" r:id="rId11"/>
    <p:sldId id="266" r:id="rId12"/>
    <p:sldId id="268" r:id="rId13"/>
    <p:sldId id="267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24" autoAdjust="0"/>
  </p:normalViewPr>
  <p:slideViewPr>
    <p:cSldViewPr>
      <p:cViewPr>
        <p:scale>
          <a:sx n="70" d="100"/>
          <a:sy n="70" d="100"/>
        </p:scale>
        <p:origin x="-14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FD637ABA-9129-47AC-9322-D68EEA232749}" type="datetimeFigureOut">
              <a:rPr lang="pt-BR" smtClean="0"/>
              <a:pPr/>
              <a:t>16/06/2012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AC69B77C-A072-4466-A929-DD41F7EC11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KARINA ANHEZINI</a:t>
            </a:r>
          </a:p>
          <a:p>
            <a:r>
              <a:rPr lang="pt-BR" dirty="0" smtClean="0"/>
              <a:t>kanhezini@gmail.com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TEORIA DA HISTÓRIA 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791896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91550" cy="1066801"/>
          </a:xfrm>
        </p:spPr>
        <p:txBody>
          <a:bodyPr>
            <a:noAutofit/>
          </a:bodyPr>
          <a:lstStyle/>
          <a:p>
            <a:pPr algn="ctr"/>
            <a:r>
              <a:rPr lang="pt-BR" sz="4400" dirty="0" smtClean="0"/>
              <a:t>O fim desse regime impõe questões...</a:t>
            </a:r>
            <a:endParaRPr lang="pt-BR" sz="4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274320" y="1628800"/>
            <a:ext cx="8595360" cy="5112568"/>
          </a:xfrm>
        </p:spPr>
        <p:txBody>
          <a:bodyPr>
            <a:normAutofit/>
          </a:bodyPr>
          <a:lstStyle/>
          <a:p>
            <a:pPr algn="just"/>
            <a:r>
              <a:rPr lang="pt-BR" sz="2800" dirty="0" smtClean="0"/>
              <a:t>Significaria que pós 1989 </a:t>
            </a:r>
            <a:r>
              <a:rPr lang="pt-BR" sz="2800" b="1" dirty="0" smtClean="0"/>
              <a:t>não seria mais possível </a:t>
            </a:r>
            <a:r>
              <a:rPr lang="pt-BR" sz="2800" dirty="0" smtClean="0"/>
              <a:t>escrever história </a:t>
            </a:r>
            <a:r>
              <a:rPr lang="pt-BR" sz="2800" b="1" dirty="0" smtClean="0"/>
              <a:t>do ponto de vista do futuro</a:t>
            </a:r>
            <a:r>
              <a:rPr lang="pt-BR" sz="2800" dirty="0" smtClean="0"/>
              <a:t>;</a:t>
            </a:r>
          </a:p>
          <a:p>
            <a:pPr algn="just"/>
            <a:r>
              <a:rPr lang="pt-BR" sz="2800" dirty="0" smtClean="0"/>
              <a:t>O </a:t>
            </a:r>
            <a:r>
              <a:rPr lang="pt-BR" sz="2800" b="1" dirty="0" smtClean="0"/>
              <a:t>passado</a:t>
            </a:r>
            <a:r>
              <a:rPr lang="pt-BR" sz="2800" dirty="0" smtClean="0"/>
              <a:t> se torna </a:t>
            </a:r>
            <a:r>
              <a:rPr lang="pt-BR" sz="2800" b="1" dirty="0" smtClean="0"/>
              <a:t>imprevisível </a:t>
            </a:r>
            <a:r>
              <a:rPr lang="pt-BR" sz="2800" dirty="0" smtClean="0"/>
              <a:t>ou mesmo opaco;</a:t>
            </a:r>
          </a:p>
          <a:p>
            <a:pPr algn="just"/>
            <a:r>
              <a:rPr lang="pt-BR" sz="2800" dirty="0" smtClean="0"/>
              <a:t>Antes a escrita a respeito do passado era iluminada pelo futuro, se o futuro não guia o nosso olhar, o passado é indeterminado;</a:t>
            </a:r>
          </a:p>
          <a:p>
            <a:pPr algn="just"/>
            <a:r>
              <a:rPr lang="pt-BR" sz="2800" dirty="0" smtClean="0"/>
              <a:t>O passado deve ser reaberto;</a:t>
            </a:r>
          </a:p>
          <a:p>
            <a:pPr algn="just"/>
            <a:r>
              <a:rPr lang="pt-BR" sz="2800" dirty="0" smtClean="0"/>
              <a:t>COMO O VEREMOS? QUE QUESTÕES DEVEMOS COLOCAR?</a:t>
            </a:r>
          </a:p>
        </p:txBody>
      </p:sp>
    </p:spTree>
    <p:extLst>
      <p:ext uri="{BB962C8B-B14F-4D97-AF65-F5344CB8AC3E}">
        <p14:creationId xmlns:p14="http://schemas.microsoft.com/office/powerpoint/2010/main" xmlns="" val="572487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Nos últimos 20 anos...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400" dirty="0" smtClean="0"/>
              <a:t>Vivemos uma certa perplexidade (fim dos grandes modelos, pós-isto ou aquilo);</a:t>
            </a:r>
          </a:p>
          <a:p>
            <a:pPr algn="just"/>
            <a:r>
              <a:rPr lang="pt-BR" sz="2400" dirty="0" smtClean="0"/>
              <a:t>Dentre os historiadores uma frase aparece com frequência: “necessidade de ‘orientações’ ou o diagnóstico da falta de ‘orientações’;</a:t>
            </a:r>
          </a:p>
          <a:p>
            <a:pPr algn="just"/>
            <a:r>
              <a:rPr lang="pt-BR" sz="2400" dirty="0" smtClean="0"/>
              <a:t>Soluções/propostas do autor: por em questão o tempo para encontrar um guia, uma orientação; pesquisar as nossas relações presentes com o tempo ou, num quadro comparativo, investigar momentos do passado em que as relações da sociedades com o tempo entraram em crise;</a:t>
            </a:r>
          </a:p>
          <a:p>
            <a:pPr algn="just"/>
            <a:r>
              <a:rPr lang="pt-BR" sz="2400" dirty="0" smtClean="0"/>
              <a:t>Momentos de crise do tempo e no tempo;</a:t>
            </a:r>
          </a:p>
          <a:p>
            <a:pPr algn="just"/>
            <a:r>
              <a:rPr lang="pt-BR" sz="2400" dirty="0" smtClean="0"/>
              <a:t>Mesmo nas incursões mais remotas no tempo (Mesopotâmia) as observações partem da nossa situação atual e intentam retornar a ela.</a:t>
            </a:r>
          </a:p>
        </p:txBody>
      </p:sp>
    </p:spTree>
    <p:extLst>
      <p:ext uri="{BB962C8B-B14F-4D97-AF65-F5344CB8AC3E}">
        <p14:creationId xmlns:p14="http://schemas.microsoft.com/office/powerpoint/2010/main" xmlns="" val="1777486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896144"/>
          </a:xfrm>
        </p:spPr>
        <p:txBody>
          <a:bodyPr/>
          <a:lstStyle/>
          <a:p>
            <a:pPr algn="ctr"/>
            <a:r>
              <a:rPr lang="pt-BR" dirty="0" smtClean="0"/>
              <a:t>Regime de historicidade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274320" y="1052736"/>
            <a:ext cx="8595360" cy="5805264"/>
          </a:xfrm>
        </p:spPr>
        <p:txBody>
          <a:bodyPr>
            <a:noAutofit/>
          </a:bodyPr>
          <a:lstStyle/>
          <a:p>
            <a:pPr algn="just"/>
            <a:r>
              <a:rPr lang="pt-BR" sz="2400" dirty="0" smtClean="0"/>
              <a:t>A partir das questões relacionadas com a  Antropologia, </a:t>
            </a:r>
            <a:r>
              <a:rPr lang="pt-BR" sz="2400" dirty="0" err="1" smtClean="0"/>
              <a:t>Hartog</a:t>
            </a:r>
            <a:r>
              <a:rPr lang="pt-BR" sz="2400" dirty="0" smtClean="0"/>
              <a:t> se coloca a pensar sobre as “brechas” no tempo e sobre a ascensão do presente como categoria temporal dominante. (Texto de 1995 publicado na revista </a:t>
            </a:r>
            <a:r>
              <a:rPr lang="pt-BR" sz="2400" i="1" dirty="0" err="1" smtClean="0"/>
              <a:t>Annales</a:t>
            </a:r>
            <a:r>
              <a:rPr lang="pt-BR" sz="2400" i="1" dirty="0" smtClean="0"/>
              <a:t>)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 smtClean="0"/>
              <a:t>Em 2003 (</a:t>
            </a:r>
            <a:r>
              <a:rPr lang="pt-BR" sz="2400" i="1" dirty="0" smtClean="0"/>
              <a:t>Régime d’</a:t>
            </a:r>
            <a:r>
              <a:rPr lang="pt-BR" sz="2400" i="1" dirty="0" err="1" smtClean="0"/>
              <a:t>historicité</a:t>
            </a:r>
            <a:r>
              <a:rPr lang="pt-BR" sz="2400" dirty="0" smtClean="0"/>
              <a:t>)– não é um tratado teórico sobre um conceito </a:t>
            </a:r>
          </a:p>
          <a:p>
            <a:pPr algn="just"/>
            <a:r>
              <a:rPr lang="pt-BR" sz="2400" dirty="0" smtClean="0"/>
              <a:t>Para </a:t>
            </a:r>
            <a:r>
              <a:rPr lang="pt-BR" sz="2400" dirty="0" err="1" smtClean="0"/>
              <a:t>Hartog</a:t>
            </a:r>
            <a:r>
              <a:rPr lang="pt-BR" sz="2400" dirty="0" smtClean="0"/>
              <a:t> – o regime de historicidade não pretende dizer a história do mundo passado e menos ainda aquela do porvir;</a:t>
            </a:r>
          </a:p>
          <a:p>
            <a:pPr algn="just"/>
            <a:r>
              <a:rPr lang="pt-BR" sz="2400" dirty="0" smtClean="0"/>
              <a:t>Quer ser uma ferramenta, uma hipótese formulada a partir de nossa contemporaneidade, que deveria permitir o desdobramento de um questionamento de historiador sobre nossas relações com o tempo.</a:t>
            </a:r>
          </a:p>
          <a:p>
            <a:pPr algn="just"/>
            <a:r>
              <a:rPr lang="pt-BR" sz="2400" dirty="0" smtClean="0"/>
              <a:t>Se volta para os momentos de crise do tempo – aqui e lá – quando justamente vêm a perder sua evidência as articulações do passado, do presente e do futuro.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8389094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Retomada de questões conhecidas por meio de </a:t>
            </a:r>
            <a:r>
              <a:rPr lang="pt-BR" dirty="0" err="1" smtClean="0"/>
              <a:t>Koselleck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5082880"/>
          </a:xfrm>
        </p:spPr>
        <p:txBody>
          <a:bodyPr>
            <a:noAutofit/>
          </a:bodyPr>
          <a:lstStyle/>
          <a:p>
            <a:pPr algn="just"/>
            <a:r>
              <a:rPr lang="pt-BR" sz="2400" dirty="0" err="1" smtClean="0"/>
              <a:t>Tocqueville</a:t>
            </a:r>
            <a:r>
              <a:rPr lang="pt-BR" sz="2400" dirty="0" smtClean="0"/>
              <a:t> que viaja para o futuro – a América – para compreender melhor o passado;</a:t>
            </a:r>
          </a:p>
          <a:p>
            <a:pPr algn="just"/>
            <a:r>
              <a:rPr lang="pt-BR" sz="2400" dirty="0" err="1" smtClean="0"/>
              <a:t>Droysen</a:t>
            </a:r>
            <a:r>
              <a:rPr lang="pt-BR" sz="2400" dirty="0" smtClean="0"/>
              <a:t> que destaca o coletivo singular – história como narrativa do unívoco;</a:t>
            </a:r>
          </a:p>
          <a:p>
            <a:pPr algn="just"/>
            <a:r>
              <a:rPr lang="pt-BR" sz="2400" dirty="0" err="1" smtClean="0"/>
              <a:t>Hartog</a:t>
            </a:r>
            <a:r>
              <a:rPr lang="pt-BR" sz="2400" dirty="0" smtClean="0"/>
              <a:t> acrescenta um exemplo importante: no final do século XIX “algum dia no futuro virá o dia glorioso da síntese, mas por enquanto é o tempo da análise”.</a:t>
            </a:r>
          </a:p>
          <a:p>
            <a:pPr algn="just"/>
            <a:r>
              <a:rPr lang="pt-BR" sz="2400" dirty="0" smtClean="0"/>
              <a:t>“no decorrer do século XIX, eles [os historiadores] organizaram sua disciplina como uma ciência do passado, mas esta ciência por sua vez tornou-se teleológica: mostrou como o moderno Estado nação se desenvolveu  de origens remotas no passado. Se há alguma lição, ela vem, por assim dizer, do futuro, e não mais do passado” (p. 13)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4288173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i="1" dirty="0" smtClean="0"/>
              <a:t>Historia </a:t>
            </a:r>
            <a:r>
              <a:rPr lang="pt-BR" i="1" dirty="0" err="1" smtClean="0"/>
              <a:t>magistra</a:t>
            </a:r>
            <a:r>
              <a:rPr lang="pt-BR" i="1" dirty="0" smtClean="0"/>
              <a:t> </a:t>
            </a:r>
            <a:r>
              <a:rPr lang="pt-BR" dirty="0" smtClean="0"/>
              <a:t>e Pré-história </a:t>
            </a:r>
            <a:r>
              <a:rPr lang="pt-BR" dirty="0"/>
              <a:t>da historicidade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 smtClean="0"/>
              <a:t>O objetivo do texto é tratar da crise do regime moderno, mas antes apresenta o destino da </a:t>
            </a:r>
            <a:r>
              <a:rPr lang="pt-BR" sz="2800" i="1" dirty="0" smtClean="0"/>
              <a:t>Historia </a:t>
            </a:r>
            <a:r>
              <a:rPr lang="pt-BR" sz="2800" i="1" dirty="0" err="1" smtClean="0"/>
              <a:t>magistra</a:t>
            </a:r>
            <a:r>
              <a:rPr lang="pt-BR" sz="2800" i="1" dirty="0" smtClean="0"/>
              <a:t> </a:t>
            </a:r>
            <a:r>
              <a:rPr lang="pt-BR" sz="2800" dirty="0" smtClean="0"/>
              <a:t>e a pré-história da historicidade;</a:t>
            </a:r>
          </a:p>
          <a:p>
            <a:pPr algn="just"/>
            <a:r>
              <a:rPr lang="pt-BR" sz="2800" dirty="0" smtClean="0"/>
              <a:t>P. 14 – problematizações em torno da história mestra da vida:</a:t>
            </a:r>
          </a:p>
          <a:p>
            <a:pPr algn="just"/>
            <a:r>
              <a:rPr lang="pt-BR" sz="2800" dirty="0" smtClean="0"/>
              <a:t>1) a historia </a:t>
            </a:r>
            <a:r>
              <a:rPr lang="pt-BR" sz="2800" dirty="0" err="1" smtClean="0"/>
              <a:t>magistra</a:t>
            </a:r>
            <a:r>
              <a:rPr lang="pt-BR" sz="2800" dirty="0" smtClean="0"/>
              <a:t> pagã sobrepôs-se ao conceito cristão de história –até Eusébio de </a:t>
            </a:r>
            <a:r>
              <a:rPr lang="pt-BR" sz="2800" dirty="0" err="1" smtClean="0"/>
              <a:t>Cesaréia</a:t>
            </a:r>
            <a:r>
              <a:rPr lang="pt-BR" sz="2800" dirty="0" smtClean="0"/>
              <a:t> e Santo Agostinho;</a:t>
            </a:r>
          </a:p>
          <a:p>
            <a:pPr algn="just"/>
            <a:r>
              <a:rPr lang="pt-BR" sz="2800" dirty="0" smtClean="0"/>
              <a:t>2) ao longo da Idade Média ficou subordinada à História da Igreja- foi cristianizada;</a:t>
            </a:r>
          </a:p>
        </p:txBody>
      </p:sp>
    </p:spTree>
    <p:extLst>
      <p:ext uri="{BB962C8B-B14F-4D97-AF65-F5344CB8AC3E}">
        <p14:creationId xmlns:p14="http://schemas.microsoft.com/office/powerpoint/2010/main" xmlns="" val="334907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i="1" dirty="0" smtClean="0"/>
              <a:t>Historia </a:t>
            </a:r>
            <a:r>
              <a:rPr lang="pt-BR" i="1" dirty="0" err="1" smtClean="0"/>
              <a:t>magistra</a:t>
            </a:r>
            <a:r>
              <a:rPr lang="pt-BR" i="1" dirty="0" smtClean="0"/>
              <a:t> </a:t>
            </a:r>
            <a:r>
              <a:rPr lang="pt-BR" dirty="0" smtClean="0"/>
              <a:t>e Pré-história </a:t>
            </a:r>
            <a:r>
              <a:rPr lang="pt-BR" dirty="0"/>
              <a:t>da historicidade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400" dirty="0" smtClean="0"/>
              <a:t>3) ganhou mais importância no Renascimento com a redescoberta e leitura de historiadores antigos – imitação dos antigos;</a:t>
            </a:r>
          </a:p>
          <a:p>
            <a:pPr algn="just"/>
            <a:r>
              <a:rPr lang="pt-BR" sz="2400" dirty="0" smtClean="0"/>
              <a:t>4) no século XVIII – em 1726 – a história “é a escola comum de toda a raça humana”.</a:t>
            </a:r>
          </a:p>
          <a:p>
            <a:pPr algn="just"/>
            <a:endParaRPr lang="pt-BR" sz="2400" dirty="0" smtClean="0"/>
          </a:p>
          <a:p>
            <a:r>
              <a:rPr lang="pt-BR" sz="2400" b="1" dirty="0"/>
              <a:t>2 </a:t>
            </a:r>
            <a:r>
              <a:rPr lang="pt-BR" sz="2400" b="1" dirty="0" smtClean="0"/>
              <a:t>momentos da pré-história da historicidade: </a:t>
            </a:r>
          </a:p>
          <a:p>
            <a:pPr algn="just"/>
            <a:r>
              <a:rPr lang="pt-BR" sz="2400" dirty="0" smtClean="0"/>
              <a:t>a </a:t>
            </a:r>
            <a:r>
              <a:rPr lang="pt-BR" sz="2400" dirty="0"/>
              <a:t>Mesopotâmia antiga –II milênio a. C. </a:t>
            </a:r>
            <a:r>
              <a:rPr lang="pt-BR" sz="2400" dirty="0" smtClean="0"/>
              <a:t> e a </a:t>
            </a:r>
            <a:r>
              <a:rPr lang="pt-BR" sz="2400" dirty="0"/>
              <a:t>adivinhação </a:t>
            </a:r>
            <a:r>
              <a:rPr lang="pt-BR" sz="2400" dirty="0" err="1"/>
              <a:t>magistra</a:t>
            </a:r>
            <a:r>
              <a:rPr lang="pt-BR" sz="2400" dirty="0"/>
              <a:t>;</a:t>
            </a:r>
          </a:p>
          <a:p>
            <a:pPr algn="just"/>
            <a:r>
              <a:rPr lang="pt-BR" sz="2400" dirty="0" smtClean="0"/>
              <a:t>e a Grécia </a:t>
            </a:r>
            <a:r>
              <a:rPr lang="pt-BR" sz="2400" dirty="0"/>
              <a:t>antiga – século </a:t>
            </a:r>
            <a:r>
              <a:rPr lang="pt-BR" sz="2400" dirty="0" smtClean="0"/>
              <a:t>VII</a:t>
            </a:r>
            <a:r>
              <a:rPr lang="pt-BR" sz="2400" dirty="0"/>
              <a:t> </a:t>
            </a:r>
            <a:r>
              <a:rPr lang="pt-BR" sz="2400" dirty="0" smtClean="0"/>
              <a:t>com a epopeia homérica.</a:t>
            </a:r>
            <a:endParaRPr lang="pt-BR" sz="2400" dirty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540864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/>
              <a:t>Os momentos de questionamento de um regime de historicidade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pt-BR" dirty="0" smtClean="0"/>
              <a:t>1º momento- Guerras religiosas do século XVI e as dificuldades em se encarar o Novo Mundo;</a:t>
            </a:r>
          </a:p>
          <a:p>
            <a:pPr algn="just"/>
            <a:r>
              <a:rPr lang="pt-BR" dirty="0" smtClean="0"/>
              <a:t>O autor destaca 3  casos:</a:t>
            </a:r>
          </a:p>
          <a:p>
            <a:pPr algn="just"/>
            <a:r>
              <a:rPr lang="pt-BR" dirty="0" smtClean="0"/>
              <a:t>1566 – Jean </a:t>
            </a:r>
            <a:r>
              <a:rPr lang="pt-BR" dirty="0" err="1" smtClean="0"/>
              <a:t>Bodin</a:t>
            </a:r>
            <a:r>
              <a:rPr lang="pt-BR" dirty="0" smtClean="0"/>
              <a:t> – parte da história dos exemplos do passado e segue questionando a autoridade do passado;</a:t>
            </a:r>
          </a:p>
          <a:p>
            <a:pPr algn="just"/>
            <a:r>
              <a:rPr lang="pt-BR" dirty="0" smtClean="0"/>
              <a:t>1575 – </a:t>
            </a:r>
            <a:r>
              <a:rPr lang="pt-BR" dirty="0" err="1" smtClean="0"/>
              <a:t>Loys</a:t>
            </a:r>
            <a:r>
              <a:rPr lang="pt-BR" dirty="0" smtClean="0"/>
              <a:t> </a:t>
            </a:r>
            <a:r>
              <a:rPr lang="pt-BR" dirty="0" err="1" smtClean="0"/>
              <a:t>le</a:t>
            </a:r>
            <a:r>
              <a:rPr lang="pt-BR" dirty="0" smtClean="0"/>
              <a:t> Roy – baseia-se na </a:t>
            </a:r>
            <a:r>
              <a:rPr lang="pt-BR" i="1" dirty="0" smtClean="0"/>
              <a:t>historia </a:t>
            </a:r>
            <a:r>
              <a:rPr lang="pt-BR" i="1" dirty="0" err="1" smtClean="0"/>
              <a:t>magistra</a:t>
            </a:r>
            <a:r>
              <a:rPr lang="pt-BR" i="1" dirty="0" smtClean="0"/>
              <a:t> </a:t>
            </a:r>
            <a:r>
              <a:rPr lang="pt-BR" dirty="0" smtClean="0"/>
              <a:t>e a desafia ao tentar provar a superioridade do presente;</a:t>
            </a:r>
          </a:p>
          <a:p>
            <a:pPr algn="just"/>
            <a:r>
              <a:rPr lang="pt-BR" dirty="0" smtClean="0"/>
              <a:t>1580 – Montaigne – uso extensivo de exemplos, mas os exemplos perdem a capacidade de generalização – tende a atestar a variedade do mundo, torna-se um apanhado de curiosidades.</a:t>
            </a:r>
          </a:p>
          <a:p>
            <a:pPr algn="just"/>
            <a:r>
              <a:rPr lang="pt-BR" dirty="0" smtClean="0"/>
              <a:t>Talvez a </a:t>
            </a:r>
            <a:r>
              <a:rPr lang="pt-BR" i="1" dirty="0" smtClean="0"/>
              <a:t>historia </a:t>
            </a:r>
            <a:r>
              <a:rPr lang="pt-BR" i="1" dirty="0" err="1" smtClean="0"/>
              <a:t>magistra</a:t>
            </a:r>
            <a:r>
              <a:rPr lang="pt-BR" i="1" dirty="0" smtClean="0"/>
              <a:t> </a:t>
            </a:r>
            <a:r>
              <a:rPr lang="pt-BR" dirty="0" smtClean="0"/>
              <a:t>tenha permanecido como modelo pelo reciclar da História da Igreja e pela formação das grandes monarquias (absolutistas, especialmente);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73953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Os momentos de questionamento de um regime de historicidade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2º momento – entre dois regimes de historicidade: entre a dissolução da </a:t>
            </a:r>
            <a:r>
              <a:rPr lang="pt-BR" sz="2400" i="1" dirty="0" smtClean="0"/>
              <a:t>historia </a:t>
            </a:r>
            <a:r>
              <a:rPr lang="pt-BR" sz="2400" i="1" dirty="0" err="1" smtClean="0"/>
              <a:t>magistra</a:t>
            </a:r>
            <a:r>
              <a:rPr lang="pt-BR" sz="2400" i="1" dirty="0" smtClean="0"/>
              <a:t> </a:t>
            </a:r>
            <a:r>
              <a:rPr lang="pt-BR" sz="2400" dirty="0" smtClean="0"/>
              <a:t>e a implementação do regime moderno de historicidade.</a:t>
            </a:r>
          </a:p>
          <a:p>
            <a:pPr algn="just"/>
            <a:r>
              <a:rPr lang="pt-BR" sz="2400" dirty="0" err="1" smtClean="0"/>
              <a:t>Tocqueville</a:t>
            </a:r>
            <a:r>
              <a:rPr lang="pt-BR" sz="2400" dirty="0" smtClean="0"/>
              <a:t> – é uma boa testemunha;</a:t>
            </a:r>
          </a:p>
          <a:p>
            <a:pPr algn="just"/>
            <a:r>
              <a:rPr lang="pt-BR" sz="2400" dirty="0" smtClean="0"/>
              <a:t>Novo calendário – como expressão de um novo tempo;</a:t>
            </a:r>
          </a:p>
          <a:p>
            <a:pPr algn="just"/>
            <a:r>
              <a:rPr lang="pt-BR" sz="2400" dirty="0" smtClean="0"/>
              <a:t>Chateaubriand – toda a sua obra pode ser lida como uma reflexão sobre o tempo – revisou  a própria obra 25 anos depois;</a:t>
            </a:r>
          </a:p>
          <a:p>
            <a:pPr algn="just"/>
            <a:r>
              <a:rPr lang="pt-BR" sz="2400" dirty="0" smtClean="0"/>
              <a:t>Em Chateaubriand – há um revezamento perpétuo entre espaço e tempo: América e Antiguidade – visitar o passado ou antever o futuro desde o passado.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957203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dirty="0" smtClean="0"/>
              <a:t>Questionamento e crise do regime moderno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Em torno da Primeira Guerra Mundial – críticas ao historicismo ou, na França, contra a assim chamada história positivista;</a:t>
            </a:r>
          </a:p>
          <a:p>
            <a:pPr algn="just"/>
            <a:r>
              <a:rPr lang="pt-BR" sz="2800" dirty="0" smtClean="0"/>
              <a:t>Principais críticas: cronologia e narrativa factual/superficial;</a:t>
            </a:r>
          </a:p>
          <a:p>
            <a:pPr algn="just"/>
            <a:r>
              <a:rPr lang="pt-BR" sz="2800" dirty="0" smtClean="0"/>
              <a:t>Necessidade de elaboração de um novo conceito de história que pudesse explicar os movimentos mais profundos da sociedade;</a:t>
            </a:r>
          </a:p>
        </p:txBody>
      </p:sp>
    </p:spTree>
    <p:extLst>
      <p:ext uri="{BB962C8B-B14F-4D97-AF65-F5344CB8AC3E}">
        <p14:creationId xmlns:p14="http://schemas.microsoft.com/office/powerpoint/2010/main" xmlns="" val="3155316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</a:t>
            </a:r>
            <a:r>
              <a:rPr lang="pt-BR" b="1" dirty="0" smtClean="0"/>
              <a:t>presente</a:t>
            </a:r>
            <a:r>
              <a:rPr lang="pt-BR" dirty="0" smtClean="0"/>
              <a:t> toma a primeira cena...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O autor seleciona alguns exemplos: </a:t>
            </a:r>
          </a:p>
          <a:p>
            <a:pPr algn="just"/>
            <a:r>
              <a:rPr lang="pt-BR" sz="2800" dirty="0" smtClean="0"/>
              <a:t>Walter Benjamin – entre 1920 e 1940 – intentou formular um novo conceito de história que rompesse com a crença no PROGRESSO e com a ideia de que a humanidade avança em um tempo linear e homogêneo. “Sobre o conceito de História”.</a:t>
            </a:r>
          </a:p>
          <a:p>
            <a:pPr algn="just"/>
            <a:r>
              <a:rPr lang="pt-BR" sz="2800" dirty="0" smtClean="0"/>
              <a:t>Benjamin “desenvolve uma concepção de tempo que, partindo do presente, traz o passado à atualidade do presente, o guarda, tomando por sua base a noção de </a:t>
            </a:r>
            <a:r>
              <a:rPr lang="pt-BR" sz="2800" dirty="0" err="1" smtClean="0"/>
              <a:t>Jetztzeit</a:t>
            </a:r>
            <a:r>
              <a:rPr lang="pt-BR" sz="2800" dirty="0" smtClean="0"/>
              <a:t> (agora).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3718955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HARTOG, François. Tempo, História e a Escrita da História: a ordem do tempo. Revista de História, nº. 148, p. 09-34, 1º semestre de 2003. (Disponível online)</a:t>
            </a:r>
            <a:endParaRPr lang="pt-BR" sz="28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/>
              <a:t>Introdução: O conceito moderno de história. Da </a:t>
            </a:r>
            <a:r>
              <a:rPr lang="pt-BR" sz="3200" b="1" i="1" dirty="0"/>
              <a:t>historia </a:t>
            </a:r>
            <a:r>
              <a:rPr lang="pt-BR" sz="3200" b="1" i="1" dirty="0" err="1"/>
              <a:t>magistra</a:t>
            </a:r>
            <a:r>
              <a:rPr lang="pt-BR" sz="3200" b="1" i="1" dirty="0"/>
              <a:t> vitae</a:t>
            </a:r>
            <a:r>
              <a:rPr lang="pt-BR" sz="3200" b="1" dirty="0"/>
              <a:t> ao “regime moderno de historicidade”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xmlns="" val="183927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Os críticos da chamada história positivista...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pt-BR" dirty="0" smtClean="0"/>
              <a:t> Anos 20 - Inspirados pelos geógrafos e economistas, os historiadores criticavam uma história nacional concebida como história política do progresso da ideia de nação – advogavam uma história social e econômica – dedicada ao estuda da sociedade;</a:t>
            </a:r>
          </a:p>
          <a:p>
            <a:pPr algn="just"/>
            <a:r>
              <a:rPr lang="pt-BR" dirty="0" smtClean="0"/>
              <a:t>Para tanto, precisam de novas formas de temporalidade – Fernand Braudel – (</a:t>
            </a:r>
            <a:r>
              <a:rPr lang="pt-BR" dirty="0" err="1" smtClean="0"/>
              <a:t>longue</a:t>
            </a:r>
            <a:r>
              <a:rPr lang="pt-BR" dirty="0" smtClean="0"/>
              <a:t> </a:t>
            </a:r>
            <a:r>
              <a:rPr lang="pt-BR" dirty="0" err="1" smtClean="0"/>
              <a:t>durée</a:t>
            </a:r>
            <a:r>
              <a:rPr lang="pt-BR" dirty="0" smtClean="0"/>
              <a:t>)  - década de 50 – diferentes tipos de duração do tempo – tempo curto, tempo médio, longa duração;</a:t>
            </a:r>
          </a:p>
          <a:p>
            <a:pPr algn="just"/>
            <a:r>
              <a:rPr lang="pt-BR" dirty="0" smtClean="0"/>
              <a:t>Essa nova concepção de tempo se encontrou com o estruturalismo de Lévi Strauss – 1960; </a:t>
            </a:r>
          </a:p>
          <a:p>
            <a:pPr algn="just"/>
            <a:r>
              <a:rPr lang="pt-BR" dirty="0" smtClean="0"/>
              <a:t>Paul </a:t>
            </a:r>
            <a:r>
              <a:rPr lang="pt-BR" dirty="0" err="1" smtClean="0"/>
              <a:t>Valéry</a:t>
            </a:r>
            <a:r>
              <a:rPr lang="pt-BR" dirty="0" smtClean="0"/>
              <a:t> – a história não serviria para enfrentar o presente ou para conformar o futuro – a história escrita pelos historiadores nada mais é do que gênero literário;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113626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 a Segunda Guerra 0 regime voltou a atuar muito bem...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Mesmo com as novas formulações de tempo histórico e com as críticas ao historicismo, o regime moderno de historicidade “manteve-se no poder” – papel dos fascismos na formulação de um futuro radioso;</a:t>
            </a:r>
          </a:p>
          <a:p>
            <a:pPr algn="just"/>
            <a:r>
              <a:rPr lang="pt-BR" sz="2800" dirty="0" smtClean="0"/>
              <a:t>“o Progresso se apresentava como uma aceleração da aceleração anterior”.</a:t>
            </a:r>
          </a:p>
          <a:p>
            <a:pPr algn="just"/>
            <a:r>
              <a:rPr lang="pt-BR" sz="2800" dirty="0" smtClean="0"/>
              <a:t>Comparado ao presente, o futuro ocupava cada vez menos lugar – era tempo de reconstrução, modernização, planificação, confronto Leste e Oeste no presente;</a:t>
            </a:r>
          </a:p>
          <a:p>
            <a:pPr algn="just"/>
            <a:endParaRPr lang="pt-BR" sz="2800" dirty="0" smtClean="0"/>
          </a:p>
          <a:p>
            <a:pPr marL="0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5780951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 smtClean="0"/>
              <a:t>Presentismo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Tese do autor: “Mesmo que seu fortalecimento recente seja indubitável, tal foco posto no presente (por si e em si), que denomino </a:t>
            </a:r>
            <a:r>
              <a:rPr lang="pt-BR" sz="2400" dirty="0" err="1" smtClean="0"/>
              <a:t>presentismo</a:t>
            </a:r>
            <a:r>
              <a:rPr lang="pt-BR" sz="2400" dirty="0" smtClean="0"/>
              <a:t>, não constitui fenômeno novo. O que temos </a:t>
            </a:r>
            <a:r>
              <a:rPr lang="pt-BR" sz="2400" dirty="0" err="1" smtClean="0"/>
              <a:t>experienciado</a:t>
            </a:r>
            <a:r>
              <a:rPr lang="pt-BR" sz="2400" dirty="0" smtClean="0"/>
              <a:t> no Ocidente ao longo do século XX é uma ênfase crescente no presente enquanto tal”. (p. 25)</a:t>
            </a:r>
          </a:p>
          <a:p>
            <a:pPr algn="just"/>
            <a:r>
              <a:rPr lang="pt-BR" sz="2400" dirty="0" smtClean="0"/>
              <a:t>A historiografia profissional restabeleceu um interesse pelo passado e pelo presente – os primeiros </a:t>
            </a:r>
            <a:r>
              <a:rPr lang="pt-BR" sz="2400" i="1" dirty="0" err="1" smtClean="0"/>
              <a:t>Annales</a:t>
            </a:r>
            <a:r>
              <a:rPr lang="pt-BR" sz="2400" dirty="0" smtClean="0"/>
              <a:t> de Bloch e </a:t>
            </a:r>
            <a:r>
              <a:rPr lang="pt-BR" sz="2400" dirty="0" err="1" smtClean="0"/>
              <a:t>Febvre</a:t>
            </a:r>
            <a:r>
              <a:rPr lang="pt-BR" sz="2400" dirty="0" smtClean="0"/>
              <a:t>;</a:t>
            </a:r>
          </a:p>
          <a:p>
            <a:pPr algn="just"/>
            <a:r>
              <a:rPr lang="pt-BR" sz="2400" dirty="0" smtClean="0"/>
              <a:t>O selvagem torna-se moda em meados do século – descrença no progresso das sociedades modernas;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250003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dirty="0" smtClean="0"/>
              <a:t>Anos 60 – “Tudo, tudo agora” “Sem futuro”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5559552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“Houve então uma estranha combinação entre utopia ou aspirações revolucionárias (assim de orientação para o futuro) com um horizonte estritamente limitado ao presente” (p. 27)</a:t>
            </a:r>
          </a:p>
          <a:p>
            <a:pPr algn="just"/>
            <a:r>
              <a:rPr lang="pt-BR" sz="2400" dirty="0" smtClean="0"/>
              <a:t>Vieram desilusões, o fim das esperanças revolucionárias, crise econômica...</a:t>
            </a:r>
          </a:p>
          <a:p>
            <a:pPr algn="just"/>
            <a:r>
              <a:rPr lang="pt-BR" sz="2400" dirty="0" smtClean="0"/>
              <a:t>E a historiografia, como respondeu a essas transformações?</a:t>
            </a:r>
          </a:p>
          <a:p>
            <a:pPr algn="just"/>
            <a:r>
              <a:rPr lang="pt-BR" sz="2400" dirty="0" smtClean="0"/>
              <a:t>“Até meados dos anos setenta, pelo menos na França, pode-se constatar que a longa duração e uma história econômica e social que faz contas e medidas ocupam o primeiro plano [...] Seguindo pelo mesmo caminho, mas em outro nível (as mentalidades) uma história que tende a </a:t>
            </a:r>
            <a:r>
              <a:rPr lang="pt-BR" sz="2400" dirty="0" err="1" smtClean="0"/>
              <a:t>etnologizar</a:t>
            </a:r>
            <a:r>
              <a:rPr lang="pt-BR" sz="2400" dirty="0" smtClean="0"/>
              <a:t> o passado tornou-se ativa sob o nome de antropologia histórica” (p. 27) –Le </a:t>
            </a:r>
            <a:r>
              <a:rPr lang="pt-BR" sz="2400" dirty="0" err="1" smtClean="0"/>
              <a:t>Goff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 smtClean="0"/>
              <a:t>“história do presente” – do contemporâneo e a partir dele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4822505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Outra fenda – meados de 70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Questão da identidade, busca de raízes, ânsia pela memória, preocupada com o “patrimônio”, atormentada pela conservação dos documentos, de lugares antigos ou não tanto, a preservação da natureza, recuperação do que fora perdido;</a:t>
            </a:r>
          </a:p>
          <a:p>
            <a:r>
              <a:rPr lang="pt-BR" dirty="0" smtClean="0"/>
              <a:t>Monumentos;</a:t>
            </a:r>
          </a:p>
          <a:p>
            <a:r>
              <a:rPr lang="pt-BR" dirty="0" smtClean="0"/>
              <a:t>Rememoração;</a:t>
            </a:r>
          </a:p>
          <a:p>
            <a:r>
              <a:rPr lang="pt-BR" dirty="0" smtClean="0"/>
              <a:t>Conservação;</a:t>
            </a:r>
          </a:p>
          <a:p>
            <a:r>
              <a:rPr lang="pt-BR" dirty="0" smtClean="0"/>
              <a:t>Comemorações;</a:t>
            </a:r>
          </a:p>
          <a:p>
            <a:r>
              <a:rPr lang="pt-BR" dirty="0" smtClean="0"/>
              <a:t>Patrimônio;</a:t>
            </a:r>
          </a:p>
          <a:p>
            <a:r>
              <a:rPr lang="pt-BR" dirty="0" smtClean="0"/>
              <a:t>Identidade – palavra-chave dos anos 80.</a:t>
            </a:r>
          </a:p>
          <a:p>
            <a:r>
              <a:rPr lang="pt-BR" dirty="0" smtClean="0"/>
              <a:t>Nesse movimento se percebe a reintrodução do futuro como uma perspectiva – um futuro pessimista que se quer retardar – desastres ecológicos;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573704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Chegamos a 1989...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just"/>
            <a:r>
              <a:rPr lang="pt-BR" dirty="0" smtClean="0"/>
              <a:t>A hipótese – de uma nítida quebra ou mesmo fim do antigo regime moderno de historicidade;</a:t>
            </a:r>
          </a:p>
          <a:p>
            <a:pPr algn="just"/>
            <a:r>
              <a:rPr lang="pt-BR" dirty="0" smtClean="0"/>
              <a:t>Um passado imprevisível -  novas questões colocadas ao passado – abertura para várias possibilidades de respostas;</a:t>
            </a:r>
          </a:p>
          <a:p>
            <a:pPr algn="just"/>
            <a:r>
              <a:rPr lang="pt-BR" dirty="0" err="1" smtClean="0"/>
              <a:t>Micro-história</a:t>
            </a:r>
            <a:r>
              <a:rPr lang="pt-BR" dirty="0" smtClean="0"/>
              <a:t> ;</a:t>
            </a:r>
          </a:p>
          <a:p>
            <a:pPr algn="just"/>
            <a:r>
              <a:rPr lang="pt-BR" dirty="0" smtClean="0"/>
              <a:t>Novas maneiras de comunicação entre passado, presente e futuro;</a:t>
            </a:r>
          </a:p>
          <a:p>
            <a:pPr algn="just"/>
            <a:r>
              <a:rPr lang="pt-BR" dirty="0" smtClean="0"/>
              <a:t>A questão do ponto de vista – “o historiador não tem escolha, a não ser edificar um (seu) ponto de vista tão explicitamente quanto possível” (p. 32)</a:t>
            </a:r>
          </a:p>
          <a:p>
            <a:pPr algn="just"/>
            <a:r>
              <a:rPr lang="pt-BR" dirty="0" err="1" smtClean="0"/>
              <a:t>Hartog</a:t>
            </a:r>
            <a:r>
              <a:rPr lang="pt-BR" dirty="0" smtClean="0"/>
              <a:t> propõe a abordagem comparativa e termina com a proposta da história </a:t>
            </a:r>
            <a:r>
              <a:rPr lang="pt-BR" smtClean="0"/>
              <a:t>da história.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645848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François </a:t>
            </a:r>
            <a:r>
              <a:rPr lang="pt-BR" dirty="0" err="1" smtClean="0"/>
              <a:t>Hartog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Historiador atento às pressões do contemporâneo;</a:t>
            </a:r>
          </a:p>
          <a:p>
            <a:pPr algn="just"/>
            <a:r>
              <a:rPr lang="pt-BR" dirty="0" smtClean="0"/>
              <a:t>Preocupado em oferecer ferramentas conceituais para se pensar tanto </a:t>
            </a:r>
            <a:r>
              <a:rPr lang="pt-BR" b="1" i="1" dirty="0" smtClean="0"/>
              <a:t>sobre o </a:t>
            </a:r>
            <a:r>
              <a:rPr lang="pt-BR" dirty="0" smtClean="0"/>
              <a:t>tempo quanto </a:t>
            </a:r>
            <a:r>
              <a:rPr lang="pt-BR" b="1" i="1" dirty="0" smtClean="0"/>
              <a:t>no</a:t>
            </a:r>
            <a:r>
              <a:rPr lang="pt-BR" dirty="0" smtClean="0"/>
              <a:t> tempo;</a:t>
            </a:r>
          </a:p>
          <a:p>
            <a:pPr algn="just"/>
            <a:r>
              <a:rPr lang="pt-BR" i="1" dirty="0" err="1" smtClean="0"/>
              <a:t>Presentismo</a:t>
            </a:r>
            <a:r>
              <a:rPr lang="pt-BR" dirty="0" smtClean="0"/>
              <a:t> e </a:t>
            </a:r>
            <a:r>
              <a:rPr lang="pt-BR" i="1" dirty="0" smtClean="0"/>
              <a:t>regime de historicidade </a:t>
            </a:r>
            <a:r>
              <a:rPr lang="pt-BR" dirty="0" smtClean="0"/>
              <a:t>são noções que o olhar desse historiador se esforçou para definir;</a:t>
            </a:r>
          </a:p>
          <a:p>
            <a:pPr algn="just"/>
            <a:r>
              <a:rPr lang="pt-BR" dirty="0" smtClean="0"/>
              <a:t>Em 2003 </a:t>
            </a:r>
            <a:r>
              <a:rPr lang="pt-BR" i="1" dirty="0" smtClean="0"/>
              <a:t>Régimes d’</a:t>
            </a:r>
            <a:r>
              <a:rPr lang="pt-BR" i="1" dirty="0" err="1" smtClean="0"/>
              <a:t>historicité</a:t>
            </a:r>
            <a:r>
              <a:rPr lang="pt-BR" i="1" dirty="0" smtClean="0"/>
              <a:t>. </a:t>
            </a:r>
            <a:r>
              <a:rPr lang="pt-BR" i="1" dirty="0" err="1" smtClean="0"/>
              <a:t>Présentisme</a:t>
            </a:r>
            <a:r>
              <a:rPr lang="pt-BR" i="1" dirty="0" smtClean="0"/>
              <a:t> et </a:t>
            </a:r>
            <a:r>
              <a:rPr lang="pt-BR" i="1" dirty="0" err="1" smtClean="0"/>
              <a:t>expériences</a:t>
            </a:r>
            <a:r>
              <a:rPr lang="pt-BR" i="1" dirty="0" smtClean="0"/>
              <a:t> </a:t>
            </a:r>
            <a:r>
              <a:rPr lang="pt-BR" i="1" dirty="0" err="1" smtClean="0"/>
              <a:t>du</a:t>
            </a:r>
            <a:r>
              <a:rPr lang="pt-BR" i="1" dirty="0" smtClean="0"/>
              <a:t> </a:t>
            </a:r>
            <a:r>
              <a:rPr lang="pt-BR" i="1" dirty="0" err="1" smtClean="0"/>
              <a:t>temps</a:t>
            </a:r>
            <a:r>
              <a:rPr lang="pt-BR" i="1" dirty="0" smtClean="0"/>
              <a:t>;</a:t>
            </a:r>
          </a:p>
          <a:p>
            <a:pPr algn="just"/>
            <a:r>
              <a:rPr lang="pt-BR" i="1" dirty="0" smtClean="0"/>
              <a:t>Obras traduzidas para o português: O espelho de Heródoto. Ensaio sobre a representação do outro (1999);</a:t>
            </a:r>
          </a:p>
          <a:p>
            <a:pPr algn="just"/>
            <a:r>
              <a:rPr lang="pt-BR" i="1" dirty="0" smtClean="0"/>
              <a:t>O século XIX e a História. O caso </a:t>
            </a:r>
            <a:r>
              <a:rPr lang="pt-BR" i="1" dirty="0" err="1" smtClean="0"/>
              <a:t>Fustel</a:t>
            </a:r>
            <a:r>
              <a:rPr lang="pt-BR" i="1" dirty="0" smtClean="0"/>
              <a:t> de </a:t>
            </a:r>
            <a:r>
              <a:rPr lang="pt-BR" i="1" dirty="0" err="1" smtClean="0"/>
              <a:t>Coulanges</a:t>
            </a:r>
            <a:r>
              <a:rPr lang="pt-BR" i="1" dirty="0" smtClean="0"/>
              <a:t> (2003);</a:t>
            </a:r>
          </a:p>
          <a:p>
            <a:pPr algn="just"/>
            <a:r>
              <a:rPr lang="pt-BR" i="1" dirty="0" smtClean="0"/>
              <a:t>Os Antigos, o passado e o presente (reunião de artigos escritos entre 1982-1999 – tradução de 2003);</a:t>
            </a:r>
          </a:p>
          <a:p>
            <a:pPr algn="just"/>
            <a:r>
              <a:rPr lang="pt-BR" i="1" dirty="0" smtClean="0"/>
              <a:t>A história de Homero a Santo Agostinho (2001);</a:t>
            </a:r>
          </a:p>
          <a:p>
            <a:pPr algn="just"/>
            <a:r>
              <a:rPr lang="pt-BR" i="1" dirty="0" smtClean="0"/>
              <a:t>Memória de Ulisses. Narrativas sobre a fronteira na Grécia Antiga (2004);</a:t>
            </a:r>
          </a:p>
          <a:p>
            <a:pPr algn="just"/>
            <a:r>
              <a:rPr lang="pt-BR" i="1" dirty="0" smtClean="0"/>
              <a:t>Evidência da história. O que os historiadores veem (2005 – tradução de 2011);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xmlns="" val="175554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François </a:t>
            </a:r>
            <a:r>
              <a:rPr lang="pt-BR" dirty="0" err="1" smtClean="0"/>
              <a:t>Hartog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 smtClean="0"/>
              <a:t>Importante artigo a respeito de </a:t>
            </a:r>
            <a:r>
              <a:rPr lang="pt-BR" sz="2400" dirty="0" err="1" smtClean="0"/>
              <a:t>Hartog</a:t>
            </a:r>
            <a:r>
              <a:rPr lang="pt-BR" sz="2400" dirty="0" smtClean="0"/>
              <a:t>: NICOLAZZI, Fernando. A História entre tempo: François </a:t>
            </a:r>
            <a:r>
              <a:rPr lang="pt-BR" sz="2400" dirty="0" err="1" smtClean="0"/>
              <a:t>Hartog</a:t>
            </a:r>
            <a:r>
              <a:rPr lang="pt-BR" sz="2400" dirty="0" smtClean="0"/>
              <a:t> e a conjuntura historiográfica contemporânea. </a:t>
            </a:r>
            <a:r>
              <a:rPr lang="pt-BR" sz="2400" i="1" dirty="0" smtClean="0"/>
              <a:t>História: Questões e Debates</a:t>
            </a:r>
            <a:r>
              <a:rPr lang="pt-BR" sz="2400" dirty="0" smtClean="0"/>
              <a:t>, n. 53, p. 229-257, 2010</a:t>
            </a:r>
            <a:r>
              <a:rPr lang="pt-BR" sz="2400" i="1" dirty="0" smtClean="0"/>
              <a:t>.</a:t>
            </a:r>
          </a:p>
          <a:p>
            <a:pPr algn="just"/>
            <a:r>
              <a:rPr lang="pt-BR" sz="2400" i="1" dirty="0" smtClean="0"/>
              <a:t>Preocupação com as temporalidades – de que maneira são articuladas as diversas temporalidades (antigos, modernos, selvagens);</a:t>
            </a:r>
          </a:p>
          <a:p>
            <a:pPr algn="just"/>
            <a:r>
              <a:rPr lang="pt-BR" sz="2400" i="1" dirty="0" smtClean="0"/>
              <a:t>Acredita que o historiador possa operar uma intervenção intelectual em seu próprio tempo, situando-se </a:t>
            </a:r>
            <a:r>
              <a:rPr lang="pt-BR" sz="2400" b="1" i="1" dirty="0" smtClean="0"/>
              <a:t>no</a:t>
            </a:r>
            <a:r>
              <a:rPr lang="pt-BR" sz="2400" i="1" dirty="0" smtClean="0"/>
              <a:t> e pensando </a:t>
            </a:r>
            <a:r>
              <a:rPr lang="pt-BR" sz="2400" b="1" i="1" dirty="0" smtClean="0"/>
              <a:t>o presente</a:t>
            </a:r>
            <a:r>
              <a:rPr lang="pt-BR" sz="2400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66104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François </a:t>
            </a:r>
            <a:r>
              <a:rPr lang="pt-BR" dirty="0" err="1" smtClean="0"/>
              <a:t>Hartog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dirty="0"/>
              <a:t>Referência fundamental: </a:t>
            </a:r>
            <a:r>
              <a:rPr lang="pt-BR" sz="2400" i="1" dirty="0"/>
              <a:t>A escrita da História </a:t>
            </a:r>
            <a:r>
              <a:rPr lang="pt-BR" sz="2400" dirty="0"/>
              <a:t>de Michel de Certeau (1974);</a:t>
            </a:r>
          </a:p>
          <a:p>
            <a:pPr algn="just"/>
            <a:r>
              <a:rPr lang="pt-BR" sz="2400" dirty="0"/>
              <a:t>Impôs uma visada antropológica sobre o tempo – idas e vindas entre tempos diferentes, percorrendo os tremores no tempo, preocupado com as “brechas” – alteridade, fronteira, como o tempo foi habitado, qual o lugar do tempo nas sociedades</a:t>
            </a:r>
            <a:r>
              <a:rPr lang="pt-BR" sz="2400" dirty="0" smtClean="0"/>
              <a:t>?</a:t>
            </a:r>
            <a:endParaRPr lang="fr-FR" sz="2400" dirty="0" smtClean="0"/>
          </a:p>
          <a:p>
            <a:pPr algn="just"/>
            <a:r>
              <a:rPr lang="fr-FR" sz="2400" dirty="0" smtClean="0"/>
              <a:t>Professor na École </a:t>
            </a:r>
            <a:r>
              <a:rPr lang="fr-FR" sz="2400" dirty="0"/>
              <a:t>des Hautes Études en Sciences </a:t>
            </a:r>
            <a:r>
              <a:rPr lang="fr-FR" sz="2400" dirty="0" smtClean="0"/>
              <a:t>Sociales/EHESS, </a:t>
            </a:r>
            <a:r>
              <a:rPr lang="pt-BR" sz="2400" dirty="0" smtClean="0"/>
              <a:t>em Paris;</a:t>
            </a:r>
          </a:p>
          <a:p>
            <a:pPr algn="just"/>
            <a:r>
              <a:rPr lang="pt-BR" sz="2400" dirty="0" smtClean="0"/>
              <a:t>Ministra o seminário </a:t>
            </a:r>
            <a:r>
              <a:rPr lang="pt-BR" sz="2400" dirty="0"/>
              <a:t>“Historiografia antiga e moderna</a:t>
            </a:r>
            <a:r>
              <a:rPr lang="pt-BR" sz="2400" dirty="0" smtClean="0"/>
              <a:t>”;</a:t>
            </a:r>
          </a:p>
          <a:p>
            <a:pPr algn="just"/>
            <a:r>
              <a:rPr lang="pt-BR" sz="2400" dirty="0" smtClean="0"/>
              <a:t>Preocupações: memória, patrimônio, testemunha, os usos políticos do passado.</a:t>
            </a:r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3424700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 texto e seu suporte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Publicado na </a:t>
            </a:r>
            <a:r>
              <a:rPr lang="pt-BR" sz="2800" i="1" dirty="0" smtClean="0"/>
              <a:t>Revista de História </a:t>
            </a:r>
            <a:r>
              <a:rPr lang="pt-BR" sz="2800" dirty="0" smtClean="0"/>
              <a:t>(</a:t>
            </a:r>
            <a:r>
              <a:rPr lang="pt-BR" sz="2800" dirty="0" err="1" smtClean="0"/>
              <a:t>qualis</a:t>
            </a:r>
            <a:r>
              <a:rPr lang="pt-BR" sz="2800" dirty="0" smtClean="0"/>
              <a:t> A1) – avaliação da CAPES – Coordenação de Aperfeiçoamento de Pessoal de Nível Superior;</a:t>
            </a:r>
          </a:p>
          <a:p>
            <a:pPr algn="just"/>
            <a:r>
              <a:rPr lang="pt-BR" sz="2800" dirty="0" smtClean="0"/>
              <a:t>Revista fundada em 1950 - </a:t>
            </a:r>
            <a:r>
              <a:rPr lang="pt-BR" sz="2800" dirty="0"/>
              <a:t>Publicada pelo Departamento de História da Faculdade de Filosofia, Letras e Ciências Humanas da Universidade de São Paulo (DH/FFLCH/USP</a:t>
            </a:r>
            <a:r>
              <a:rPr lang="pt-BR" sz="2800" dirty="0" smtClean="0"/>
              <a:t>)</a:t>
            </a:r>
          </a:p>
          <a:p>
            <a:pPr algn="just"/>
            <a:r>
              <a:rPr lang="pt-BR" sz="2800" dirty="0" smtClean="0"/>
              <a:t>Tradução do Professor de História Antiga do Departamento de História da FFLCH/USP – Francisco </a:t>
            </a:r>
            <a:r>
              <a:rPr lang="pt-BR" sz="2800" dirty="0" err="1" smtClean="0"/>
              <a:t>Murari</a:t>
            </a:r>
            <a:r>
              <a:rPr lang="pt-BR" sz="2800" dirty="0" smtClean="0"/>
              <a:t> Pires – projeto de pesquisa: Antigos e Modernos: diálogos sobre a escrita da história.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222306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Problematizando a questão...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2400" dirty="0" smtClean="0"/>
              <a:t>Tempo, história e a escrita da história: a ordem do tempo</a:t>
            </a:r>
            <a:r>
              <a:rPr lang="pt-BR" sz="2400" dirty="0" smtClean="0"/>
              <a:t>;</a:t>
            </a:r>
          </a:p>
          <a:p>
            <a:endParaRPr lang="pt-BR" sz="2400" dirty="0" smtClean="0"/>
          </a:p>
          <a:p>
            <a:pPr algn="just"/>
            <a:r>
              <a:rPr lang="pt-BR" sz="2400" dirty="0" smtClean="0"/>
              <a:t>1989 – “Seria significativo considerarmos nossa atual situação, digamos a partir de 1989, do ponto de vista de nossas relações com o tempo?” (p. 10</a:t>
            </a:r>
            <a:r>
              <a:rPr lang="pt-BR" sz="2400" dirty="0" smtClean="0"/>
              <a:t>)</a:t>
            </a:r>
          </a:p>
          <a:p>
            <a:pPr algn="just"/>
            <a:r>
              <a:rPr lang="pt-BR" sz="2400" dirty="0" smtClean="0"/>
              <a:t> </a:t>
            </a:r>
            <a:endParaRPr lang="pt-BR" sz="2400" dirty="0" smtClean="0"/>
          </a:p>
          <a:p>
            <a:pPr algn="just"/>
            <a:r>
              <a:rPr lang="pt-BR" sz="2400" dirty="0" smtClean="0"/>
              <a:t>História do tempo – uma viagem de duas vias – do século XX para a Mesopotâmia antiga e de volta para o século XX.</a:t>
            </a:r>
          </a:p>
          <a:p>
            <a:pPr algn="just"/>
            <a:endParaRPr lang="pt-BR" sz="2400" dirty="0" smtClean="0"/>
          </a:p>
          <a:p>
            <a:pPr algn="just"/>
            <a:r>
              <a:rPr lang="pt-BR" sz="2400" dirty="0" smtClean="0"/>
              <a:t>Preocupação</a:t>
            </a:r>
            <a:r>
              <a:rPr lang="pt-BR" sz="2400" dirty="0" smtClean="0"/>
              <a:t>/ o guia da viagem – “os modos por que se conectam presente, futuro e passado na escrita da história” (p. 10).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O </a:t>
            </a:r>
            <a:r>
              <a:rPr lang="pt-BR" sz="2400" dirty="0" smtClean="0">
                <a:solidFill>
                  <a:schemeClr val="tx1"/>
                </a:solidFill>
              </a:rPr>
              <a:t>autor esclarece que é uma forma bem específica e recortada: “Estas configurações intelectuais compõem </a:t>
            </a:r>
            <a:r>
              <a:rPr lang="pt-BR" sz="2400" b="1" dirty="0" smtClean="0">
                <a:solidFill>
                  <a:schemeClr val="tx1"/>
                </a:solidFill>
              </a:rPr>
              <a:t>apenas uma camada </a:t>
            </a:r>
            <a:r>
              <a:rPr lang="pt-BR" sz="2400" dirty="0" smtClean="0">
                <a:solidFill>
                  <a:schemeClr val="tx1"/>
                </a:solidFill>
              </a:rPr>
              <a:t>nas relações complexas e intrincadas para com o tempo mantidas por toda a sociedade a cada momento, </a:t>
            </a:r>
            <a:r>
              <a:rPr lang="pt-BR" sz="2400" b="1" dirty="0" smtClean="0">
                <a:solidFill>
                  <a:schemeClr val="tx1"/>
                </a:solidFill>
              </a:rPr>
              <a:t>uma trama percorrendo a tapeçaria</a:t>
            </a:r>
            <a:r>
              <a:rPr lang="pt-BR" sz="2400" dirty="0" smtClean="0">
                <a:solidFill>
                  <a:schemeClr val="tx1"/>
                </a:solidFill>
              </a:rPr>
              <a:t>” (p. 10).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0335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1989 – queda do Muro de Berlim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O texto parte de um recorte- uma </a:t>
            </a:r>
            <a:r>
              <a:rPr lang="pt-BR" sz="2400" dirty="0" smtClean="0"/>
              <a:t>temporalização – 1989,</a:t>
            </a:r>
          </a:p>
          <a:p>
            <a:r>
              <a:rPr lang="pt-BR" sz="2400" dirty="0" smtClean="0"/>
              <a:t>Fim da história? – Livro de Francis </a:t>
            </a:r>
            <a:r>
              <a:rPr lang="pt-BR" sz="2400" dirty="0" err="1" smtClean="0"/>
              <a:t>Fukuyama</a:t>
            </a:r>
            <a:r>
              <a:rPr lang="pt-BR" sz="2400" dirty="0" smtClean="0"/>
              <a:t> “Fim da História e o Último Homem” (1995) – cientista político – professor na </a:t>
            </a:r>
            <a:r>
              <a:rPr lang="pt-BR" sz="2400" dirty="0" err="1" smtClean="0"/>
              <a:t>Johns</a:t>
            </a:r>
            <a:r>
              <a:rPr lang="pt-BR" sz="2400" dirty="0" smtClean="0"/>
              <a:t> Hopkins </a:t>
            </a:r>
            <a:r>
              <a:rPr lang="pt-BR" sz="2400" dirty="0" err="1" smtClean="0"/>
              <a:t>University</a:t>
            </a:r>
            <a:r>
              <a:rPr lang="pt-BR" sz="2400" dirty="0" smtClean="0"/>
              <a:t>, EUA.</a:t>
            </a:r>
          </a:p>
          <a:p>
            <a:pPr algn="just"/>
            <a:r>
              <a:rPr lang="pt-BR" sz="2400" dirty="0" smtClean="0"/>
              <a:t>O sucesso do livro era a previsão aos moldes de Hegel ou Marx anunciando não o fim da história social ou o fim dos acontecimentos, mas o início de uma sociedade tecnológica que pudesse suprir todas as necessidades humanas. Atingindo o último estágio de avanço econômico, ocorreria o fim do desenvolvimento dos princípios e das instituições básicas, pois todas as questões realmente importantes estariam resolvidas – a vitória da democracia liberal.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29986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Para </a:t>
            </a:r>
            <a:r>
              <a:rPr lang="pt-BR" dirty="0" err="1" smtClean="0"/>
              <a:t>Hartog</a:t>
            </a:r>
            <a:r>
              <a:rPr lang="pt-BR" dirty="0" smtClean="0"/>
              <a:t>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algn="just"/>
            <a:r>
              <a:rPr lang="pt-BR" sz="2800" dirty="0" smtClean="0"/>
              <a:t>“1989 significaria antes o fim (ou pelo menos uma nítida quebra) do que denomino o regime moderno de historicidade (</a:t>
            </a:r>
            <a:r>
              <a:rPr lang="pt-BR" sz="2800" i="1" dirty="0" smtClean="0"/>
              <a:t>régime d’</a:t>
            </a:r>
            <a:r>
              <a:rPr lang="pt-BR" sz="2800" i="1" dirty="0" err="1" smtClean="0"/>
              <a:t>historicité</a:t>
            </a:r>
            <a:r>
              <a:rPr lang="pt-BR" sz="2800" i="1" dirty="0" smtClean="0"/>
              <a:t>), </a:t>
            </a:r>
            <a:r>
              <a:rPr lang="pt-BR" sz="2800" dirty="0" smtClean="0"/>
              <a:t>que começou por volta de fins do século XVIII” (p. 11).</a:t>
            </a:r>
          </a:p>
          <a:p>
            <a:pPr algn="just"/>
            <a:r>
              <a:rPr lang="pt-BR" sz="2800" dirty="0" smtClean="0"/>
              <a:t>Hipótese – 1789- 1989 regime moderno de historicidade;</a:t>
            </a:r>
          </a:p>
          <a:p>
            <a:pPr algn="just"/>
            <a:r>
              <a:rPr lang="pt-BR" sz="2800" dirty="0" smtClean="0"/>
              <a:t>No que diz respeito à </a:t>
            </a:r>
            <a:r>
              <a:rPr lang="pt-BR" sz="2800" b="1" dirty="0" smtClean="0"/>
              <a:t>historiografia – </a:t>
            </a:r>
            <a:r>
              <a:rPr lang="pt-BR" sz="2800" dirty="0" smtClean="0"/>
              <a:t>significa um período em que o ponto de vista do FUTURO domina;</a:t>
            </a:r>
          </a:p>
          <a:p>
            <a:pPr algn="just"/>
            <a:r>
              <a:rPr lang="pt-BR" sz="2800" dirty="0"/>
              <a:t> </a:t>
            </a:r>
            <a:r>
              <a:rPr lang="pt-BR" sz="2800" dirty="0" smtClean="0"/>
              <a:t>A palavra-chave é  </a:t>
            </a:r>
            <a:r>
              <a:rPr lang="pt-BR" sz="2800" b="1" dirty="0" smtClean="0"/>
              <a:t>PROGRESSO;</a:t>
            </a:r>
          </a:p>
          <a:p>
            <a:pPr algn="just"/>
            <a:r>
              <a:rPr lang="pt-BR" sz="2800" dirty="0" smtClean="0"/>
              <a:t>História é entendida como </a:t>
            </a:r>
            <a:r>
              <a:rPr lang="pt-BR" sz="2800" b="1" dirty="0" smtClean="0"/>
              <a:t>PROCESSO</a:t>
            </a:r>
          </a:p>
          <a:p>
            <a:pPr algn="just"/>
            <a:r>
              <a:rPr lang="pt-BR" sz="2800" dirty="0" smtClean="0"/>
              <a:t>Tempo é direcionado a um </a:t>
            </a:r>
            <a:r>
              <a:rPr lang="pt-BR" sz="2800" b="1" dirty="0" smtClean="0"/>
              <a:t>FIM (PROGRESSÃO;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xmlns="" val="42367106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</Template>
  <TotalTime>657</TotalTime>
  <Words>2533</Words>
  <Application>Microsoft Office PowerPoint</Application>
  <PresentationFormat>Apresentação na tela (4:3)</PresentationFormat>
  <Paragraphs>142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Soho</vt:lpstr>
      <vt:lpstr>TEORIA DA HISTÓRIA I</vt:lpstr>
      <vt:lpstr>Introdução: O conceito moderno de história. Da historia magistra vitae ao “regime moderno de historicidade” </vt:lpstr>
      <vt:lpstr>François Hartog</vt:lpstr>
      <vt:lpstr>François Hartog</vt:lpstr>
      <vt:lpstr>François Hartog</vt:lpstr>
      <vt:lpstr>O texto e seu suporte</vt:lpstr>
      <vt:lpstr>Problematizando a questão...</vt:lpstr>
      <vt:lpstr>1989 – queda do Muro de Berlim</vt:lpstr>
      <vt:lpstr>Para Hartog...</vt:lpstr>
      <vt:lpstr>O fim desse regime impõe questões...</vt:lpstr>
      <vt:lpstr>Nos últimos 20 anos...</vt:lpstr>
      <vt:lpstr>Regime de historicidade</vt:lpstr>
      <vt:lpstr>Retomada de questões conhecidas por meio de Koselleck</vt:lpstr>
      <vt:lpstr>Historia magistra e Pré-história da historicidade</vt:lpstr>
      <vt:lpstr>Historia magistra e Pré-história da historicidade</vt:lpstr>
      <vt:lpstr>Os momentos de questionamento de um regime de historicidade</vt:lpstr>
      <vt:lpstr>Os momentos de questionamento de um regime de historicidade</vt:lpstr>
      <vt:lpstr>Questionamento e crise do regime moderno</vt:lpstr>
      <vt:lpstr>O presente toma a primeira cena...</vt:lpstr>
      <vt:lpstr>Os críticos da chamada história positivista...</vt:lpstr>
      <vt:lpstr>Com a Segunda Guerra 0 regime voltou a atuar muito bem...</vt:lpstr>
      <vt:lpstr>Presentismo</vt:lpstr>
      <vt:lpstr>Anos 60 – “Tudo, tudo agora” “Sem futuro”</vt:lpstr>
      <vt:lpstr>Outra fenda – meados de 70</vt:lpstr>
      <vt:lpstr>Chegamos a 1989...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DA HISTÓRIA I</dc:title>
  <dc:creator>Karina Anhezini</dc:creator>
  <cp:lastModifiedBy>Dalmo</cp:lastModifiedBy>
  <cp:revision>50</cp:revision>
  <dcterms:created xsi:type="dcterms:W3CDTF">2012-03-20T12:32:52Z</dcterms:created>
  <dcterms:modified xsi:type="dcterms:W3CDTF">2012-06-16T23:13:51Z</dcterms:modified>
</cp:coreProperties>
</file>